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Sans Extra Condensed ExtraBold"/>
      <p:bold r:id="rId36"/>
      <p:boldItalic r:id="rId37"/>
    </p:embeddedFont>
    <p:embeddedFont>
      <p:font typeface="Fira Sans Extra Condensed"/>
      <p:regular r:id="rId38"/>
      <p:bold r:id="rId39"/>
      <p:italic r:id="rId40"/>
      <p:boldItalic r:id="rId41"/>
    </p:embeddedFont>
    <p:embeddedFont>
      <p:font typeface="Fira Sans Extra Condensed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italic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SemiBold-regular.fntdata"/><Relationship Id="rId41" Type="http://schemas.openxmlformats.org/officeDocument/2006/relationships/font" Target="fonts/FiraSansExtraCondensed-boldItalic.fntdata"/><Relationship Id="rId22" Type="http://schemas.openxmlformats.org/officeDocument/2006/relationships/slide" Target="slides/slide16.xml"/><Relationship Id="rId44" Type="http://schemas.openxmlformats.org/officeDocument/2006/relationships/font" Target="fonts/FiraSansExtraCondensedSemiBold-italic.fntdata"/><Relationship Id="rId21" Type="http://schemas.openxmlformats.org/officeDocument/2006/relationships/slide" Target="slides/slide15.xml"/><Relationship Id="rId43" Type="http://schemas.openxmlformats.org/officeDocument/2006/relationships/font" Target="fonts/FiraSansExtraCondensed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FiraSansExtraCondensed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FiraSansExtraCondensed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ExtraBold-bold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-bold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cfe4c78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cfe4c78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d5020a8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d5020a8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c200fbd03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c200fbd0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d37952995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d37952995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heatmap with some annotations instead of correlational matrix!!!!!!!!!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multivariate analysis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sentimental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panel data analysis,  or time series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some screenshots of the data cleaning !!!!!!!!!!!!!!!!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d37952995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d37952995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c23af5fdbec48a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c23af5fdbec48a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34f3274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34f327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c23af5fdbec48a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c23af5fdbec48a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d37952995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d37952995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d37952995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d37952995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d3795299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d3795299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c23af5fdbec48a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c23af5fdbec48a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d37952995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d37952995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d37952995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d37952995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d3795299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d3795299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c200fbd03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c200fbd0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d37952995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d37952995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d3795299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d3795299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d3795299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d3795299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d3795299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d3795299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d3795299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d3795299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23af5fdbec48a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23af5fdbec48a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200fbd03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200fbd03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cfe4c78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cfe4c78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hyperlink" Target="https://www.usinflationcalculator.com/inflation/current-inflation-rat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nvestopedia.com/terms/n/nasdaqcompositeindex.asp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1038/s41562-021-01122-8" TargetMode="External"/><Relationship Id="rId4" Type="http://schemas.openxmlformats.org/officeDocument/2006/relationships/hyperlink" Target="https://doi.org/10.1038/s41562-021-01122-8" TargetMode="External"/><Relationship Id="rId5" Type="http://schemas.openxmlformats.org/officeDocument/2006/relationships/hyperlink" Target="https://ourworldindata.org/covid-vaccinationshttps://ourworldindata.org/covid-vaccinations" TargetMode="External"/><Relationship Id="rId6" Type="http://schemas.openxmlformats.org/officeDocument/2006/relationships/hyperlink" Target="https://pandas-datareader.readthedocs.io/en/latest/" TargetMode="External"/><Relationship Id="rId7" Type="http://schemas.openxmlformats.org/officeDocument/2006/relationships/hyperlink" Target="https://www.worldometers.info/coronavirus/country/us/" TargetMode="External"/><Relationship Id="rId8" Type="http://schemas.openxmlformats.org/officeDocument/2006/relationships/hyperlink" Target="https://doi.org/10.1038/s41562-021-01122-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orldometers.info/coronavirus/country/us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orldometers.info/coronavirus/country/us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4010" y="-10"/>
            <a:ext cx="91359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/>
          <p:nvPr>
            <p:ph type="ctrTitle"/>
          </p:nvPr>
        </p:nvSpPr>
        <p:spPr>
          <a:xfrm>
            <a:off x="274950" y="-28325"/>
            <a:ext cx="8594100" cy="10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solidFill>
                  <a:srgbClr val="FFFFFF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Visualising the </a:t>
            </a:r>
            <a:r>
              <a:rPr lang="en" sz="3180">
                <a:solidFill>
                  <a:srgbClr val="FFFFFF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impact of Covid-19 on the US Economy</a:t>
            </a:r>
            <a:endParaRPr sz="3180">
              <a:solidFill>
                <a:srgbClr val="FFFFFF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106" name="Google Shape;106;p27"/>
          <p:cNvSpPr txBox="1"/>
          <p:nvPr>
            <p:ph idx="1" type="subTitle"/>
          </p:nvPr>
        </p:nvSpPr>
        <p:spPr>
          <a:xfrm>
            <a:off x="188050" y="3106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74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Munisha Sharma</a:t>
            </a:r>
            <a:endParaRPr b="1" sz="174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74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Neil Tejnani</a:t>
            </a:r>
            <a:endParaRPr b="1" sz="174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74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Steve Luk</a:t>
            </a:r>
            <a:endParaRPr b="1" sz="174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Stocks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1700" y="544925"/>
            <a:ext cx="8520600" cy="4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                                                      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Converting extracted data into dataframe: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Merging dataframes of the 3 indices (S&amp;P500, Dow Jones Industrial Average, Nasdaq)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200"/>
              <a:t>                                          	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324" y="200575"/>
            <a:ext cx="2721400" cy="43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 rot="6095">
            <a:off x="5634225" y="545218"/>
            <a:ext cx="338401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00" y="1561675"/>
            <a:ext cx="4081275" cy="3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 rot="5403048">
            <a:off x="2960005" y="1299636"/>
            <a:ext cx="338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8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Stocks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11700" y="573100"/>
            <a:ext cx="8520600" cy="4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Renaming columns in the dataframe for clear presentation: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25" y="951375"/>
            <a:ext cx="8026474" cy="396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11700" y="2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Inflation rate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150613"/>
            <a:ext cx="3959199" cy="102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0" y="2674350"/>
            <a:ext cx="4200826" cy="3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300" y="4484050"/>
            <a:ext cx="5101274" cy="3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075" y="797775"/>
            <a:ext cx="2225350" cy="29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900" y="3426075"/>
            <a:ext cx="2038149" cy="16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/>
          <p:nvPr/>
        </p:nvSpPr>
        <p:spPr>
          <a:xfrm rot="5400000">
            <a:off x="1192600" y="2329725"/>
            <a:ext cx="338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 rot="-589">
            <a:off x="1920238" y="4590716"/>
            <a:ext cx="1751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 rot="5400000">
            <a:off x="1192600" y="3117513"/>
            <a:ext cx="338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 rot="-5400000">
            <a:off x="5655875" y="3977350"/>
            <a:ext cx="5442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 txBox="1"/>
          <p:nvPr/>
        </p:nvSpPr>
        <p:spPr>
          <a:xfrm>
            <a:off x="245425" y="671375"/>
            <a:ext cx="547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Extract the data from: </a:t>
            </a:r>
            <a:r>
              <a:rPr lang="en" sz="1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https://www.usinflationcalculator.com/inflation/current-inflation-rates/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517800" y="2225475"/>
            <a:ext cx="4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 Import request and using bs4 to scrape of the data in the table</a:t>
            </a:r>
            <a:r>
              <a:rPr lang="en"/>
              <a:t> </a:t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573550" y="3013275"/>
            <a:ext cx="42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Use “drop” to remove </a:t>
            </a:r>
            <a:r>
              <a:rPr lang="en" sz="1000"/>
              <a:t>unnecessary</a:t>
            </a:r>
            <a:r>
              <a:rPr lang="en" sz="1000"/>
              <a:t> data. </a:t>
            </a:r>
            <a:r>
              <a:rPr lang="en" sz="1000"/>
              <a:t>Created</a:t>
            </a:r>
            <a:r>
              <a:rPr lang="en" sz="1000"/>
              <a:t> “Year, Month and Day columns to </a:t>
            </a:r>
            <a:r>
              <a:rPr lang="en" sz="1000"/>
              <a:t>create</a:t>
            </a:r>
            <a:r>
              <a:rPr lang="en" sz="1000"/>
              <a:t> date using “.loc”.</a:t>
            </a:r>
            <a:endParaRPr/>
          </a:p>
        </p:txBody>
      </p:sp>
      <p:sp>
        <p:nvSpPr>
          <p:cNvPr id="323" name="Google Shape;323;p38"/>
          <p:cNvSpPr txBox="1"/>
          <p:nvPr/>
        </p:nvSpPr>
        <p:spPr>
          <a:xfrm>
            <a:off x="1646025" y="3893475"/>
            <a:ext cx="38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</a:t>
            </a:r>
            <a:r>
              <a:rPr lang="en" sz="1000"/>
              <a:t>. Use “drop” to remove unnecessary data. Created “Year, Month and Day columns  with values using “.loc”.</a:t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6060000" y="3790325"/>
            <a:ext cx="29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5. Created a function using lambda to combine the </a:t>
            </a:r>
            <a:r>
              <a:rPr lang="en" sz="1000">
                <a:solidFill>
                  <a:schemeClr val="dk1"/>
                </a:solidFill>
              </a:rPr>
              <a:t>“Year, Month and Day columns to a date.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Final Stage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212900" y="1152475"/>
            <a:ext cx="87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After merging all the stock and covid data together, we created a correlation matrix, as well as several plots.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1" name="Google Shape;331;p39"/>
          <p:cNvGrpSpPr/>
          <p:nvPr/>
        </p:nvGrpSpPr>
        <p:grpSpPr>
          <a:xfrm>
            <a:off x="803901" y="1833019"/>
            <a:ext cx="7386616" cy="2639330"/>
            <a:chOff x="499125" y="1700525"/>
            <a:chExt cx="7075303" cy="2444050"/>
          </a:xfrm>
        </p:grpSpPr>
        <p:pic>
          <p:nvPicPr>
            <p:cNvPr id="332" name="Google Shape;332;p39"/>
            <p:cNvPicPr preferRelativeResize="0"/>
            <p:nvPr/>
          </p:nvPicPr>
          <p:blipFill rotWithShape="1">
            <a:blip r:embed="rId3">
              <a:alphaModFix/>
            </a:blip>
            <a:srcRect b="0" l="0" r="22450" t="0"/>
            <a:stretch/>
          </p:blipFill>
          <p:spPr>
            <a:xfrm>
              <a:off x="499125" y="1700525"/>
              <a:ext cx="6380425" cy="244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9"/>
            <p:cNvPicPr preferRelativeResize="0"/>
            <p:nvPr/>
          </p:nvPicPr>
          <p:blipFill rotWithShape="1">
            <a:blip r:embed="rId3">
              <a:alphaModFix/>
            </a:blip>
            <a:srcRect b="0" l="91301" r="0" t="0"/>
            <a:stretch/>
          </p:blipFill>
          <p:spPr>
            <a:xfrm>
              <a:off x="6858751" y="1700525"/>
              <a:ext cx="715676" cy="2444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ctrTitle"/>
          </p:nvPr>
        </p:nvSpPr>
        <p:spPr>
          <a:xfrm>
            <a:off x="311700" y="515975"/>
            <a:ext cx="8520600" cy="9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9" name="Google Shape;339;p40"/>
          <p:cNvGrpSpPr/>
          <p:nvPr/>
        </p:nvGrpSpPr>
        <p:grpSpPr>
          <a:xfrm>
            <a:off x="803901" y="1581369"/>
            <a:ext cx="7386616" cy="2639330"/>
            <a:chOff x="499125" y="1700525"/>
            <a:chExt cx="7075303" cy="2444050"/>
          </a:xfrm>
        </p:grpSpPr>
        <p:pic>
          <p:nvPicPr>
            <p:cNvPr id="340" name="Google Shape;340;p40"/>
            <p:cNvPicPr preferRelativeResize="0"/>
            <p:nvPr/>
          </p:nvPicPr>
          <p:blipFill rotWithShape="1">
            <a:blip r:embed="rId3">
              <a:alphaModFix/>
            </a:blip>
            <a:srcRect b="0" l="0" r="22450" t="0"/>
            <a:stretch/>
          </p:blipFill>
          <p:spPr>
            <a:xfrm>
              <a:off x="499125" y="1700525"/>
              <a:ext cx="6380425" cy="244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0"/>
            <p:cNvPicPr preferRelativeResize="0"/>
            <p:nvPr/>
          </p:nvPicPr>
          <p:blipFill rotWithShape="1">
            <a:blip r:embed="rId3">
              <a:alphaModFix/>
            </a:blip>
            <a:srcRect b="0" l="91301" r="0" t="0"/>
            <a:stretch/>
          </p:blipFill>
          <p:spPr>
            <a:xfrm>
              <a:off x="6858751" y="1700525"/>
              <a:ext cx="715676" cy="2444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00" y="228600"/>
            <a:ext cx="5618400" cy="4621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>
            <p:ph type="title"/>
          </p:nvPr>
        </p:nvSpPr>
        <p:spPr>
          <a:xfrm>
            <a:off x="474300" y="727550"/>
            <a:ext cx="1932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251300" y="1129850"/>
            <a:ext cx="30666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Daily new cases/100 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S&amp;P 500:</a:t>
            </a:r>
            <a:endParaRPr b="1"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342900" rtl="0" algn="l">
              <a:spcBef>
                <a:spcPts val="12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First wave hit, sharp decline in the S&amp;P 500 Index, with a 26% drop.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342900" rtl="0" algn="l">
              <a:spcBef>
                <a:spcPts val="10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Cases rise, a tiny drop in the index, but recovers quickly despite continue rise in cases.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342900" rtl="0" algn="l">
              <a:spcBef>
                <a:spcPts val="10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Huge wave of infections at the beginning of 2022, index has continued to fall.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342900" rtl="0" algn="l">
              <a:spcBef>
                <a:spcPts val="10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Although there is a correlation, but the fall can be due to many other factors, e.g. the inflation rate, etc.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311700" y="228600"/>
            <a:ext cx="2095500" cy="402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: 0.361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474300" y="4247025"/>
            <a:ext cx="2686200" cy="603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 rather weak correlation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750"/>
            <a:ext cx="4565325" cy="37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75" y="835442"/>
            <a:ext cx="4565325" cy="372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269250" y="458025"/>
            <a:ext cx="2808000" cy="6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311700" y="1065825"/>
            <a:ext cx="28080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aily new deaths 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S&amp;P 500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15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Roboto"/>
              <a:buChar char="❖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the first wave in 2020, the S&amp;P 500 dropped significantly.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Char char="❖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When daily deaths were at their maximum levels, the stock still managed to grow.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Char char="❖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Speculated that this is because people were beginning to adjust to the new online way of life.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Font typeface="Roboto"/>
              <a:buChar char="❖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At the end the stock index started a downward trend, which coincides with the increase in deaths.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499" cy="470500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/>
          <p:nvPr/>
        </p:nvSpPr>
        <p:spPr>
          <a:xfrm>
            <a:off x="413600" y="152400"/>
            <a:ext cx="2095500" cy="402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: 0.070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413600" y="4437525"/>
            <a:ext cx="2686200" cy="603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 </a:t>
            </a: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correlation, but correlated in 2020 and 2022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311700" y="390125"/>
            <a:ext cx="2808000" cy="6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311700" y="1014875"/>
            <a:ext cx="28080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aily new deaths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NASDAQ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NASDAQ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didn't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fall too much as a result of the increase in deaths in 2021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either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NASDAQ is comprised of 58% of Tech and Healthcare stocks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stocks did exceptionally well during the pandemic.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 very weak correlation.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466590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413600" y="152400"/>
            <a:ext cx="2095500" cy="402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: 0.187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413600" y="4361325"/>
            <a:ext cx="2686200" cy="603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 very weak correlation, stronger in 2020 and 2022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311700" y="1084800"/>
            <a:ext cx="2909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nflation rate 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lang="en" sz="1150">
                <a:latin typeface="Roboto"/>
                <a:ea typeface="Roboto"/>
                <a:cs typeface="Roboto"/>
                <a:sym typeface="Roboto"/>
              </a:rPr>
              <a:t>S&amp;P 500:</a:t>
            </a:r>
            <a:endParaRPr b="1"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12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The correlation between S&amp;P 500 and Inflation rate is 0.92. This quite a strong correlation, 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1000"/>
              </a:spcBef>
              <a:spcAft>
                <a:spcPts val="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However, 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doesn't</a:t>
            </a:r>
            <a:r>
              <a:rPr lang="en" sz="1150">
                <a:latin typeface="Roboto"/>
                <a:ea typeface="Roboto"/>
                <a:cs typeface="Roboto"/>
                <a:sym typeface="Roboto"/>
              </a:rPr>
              <a:t> mean the economy has improved due to inflation or vice versa.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1000"/>
              </a:spcBef>
              <a:spcAft>
                <a:spcPts val="1000"/>
              </a:spcAft>
              <a:buSzPts val="1150"/>
              <a:buFont typeface="Roboto"/>
              <a:buChar char="❖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After January 2022, the inflation rate hit an all time high of 9.1,  coincides with the drop in the index.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700" y="0"/>
            <a:ext cx="5430875" cy="24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100" y="2482500"/>
            <a:ext cx="5151100" cy="25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/>
          <p:nvPr/>
        </p:nvSpPr>
        <p:spPr>
          <a:xfrm>
            <a:off x="413600" y="152400"/>
            <a:ext cx="2095500" cy="402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: 0.928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413600" y="4361325"/>
            <a:ext cx="2686200" cy="603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!= Causation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5858450" y="3470150"/>
            <a:ext cx="2601300" cy="13425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E75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8"/>
          <p:cNvSpPr/>
          <p:nvPr/>
        </p:nvSpPr>
        <p:spPr>
          <a:xfrm>
            <a:off x="5858450" y="1243975"/>
            <a:ext cx="2601300" cy="13425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28"/>
          <p:cNvGrpSpPr/>
          <p:nvPr/>
        </p:nvGrpSpPr>
        <p:grpSpPr>
          <a:xfrm>
            <a:off x="5970517" y="454350"/>
            <a:ext cx="2377163" cy="590400"/>
            <a:chOff x="5171900" y="1182263"/>
            <a:chExt cx="3113100" cy="590400"/>
          </a:xfrm>
        </p:grpSpPr>
        <p:sp>
          <p:nvSpPr>
            <p:cNvPr id="114" name="Google Shape;114;p28"/>
            <p:cNvSpPr/>
            <p:nvPr/>
          </p:nvSpPr>
          <p:spPr>
            <a:xfrm>
              <a:off x="517190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8"/>
            <p:cNvSpPr txBox="1"/>
            <p:nvPr/>
          </p:nvSpPr>
          <p:spPr>
            <a:xfrm>
              <a:off x="5692865" y="1313513"/>
              <a:ext cx="2270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Aim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6" name="Google Shape;116;p28"/>
          <p:cNvSpPr/>
          <p:nvPr/>
        </p:nvSpPr>
        <p:spPr>
          <a:xfrm>
            <a:off x="190825" y="1243850"/>
            <a:ext cx="5544600" cy="35688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219475" y="1187825"/>
            <a:ext cx="54873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200"/>
              <a:buChar char="❖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COVID-19 pandemic</a:t>
            </a:r>
            <a:r>
              <a:rPr b="1"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of the </a:t>
            </a:r>
            <a:r>
              <a:rPr b="1" lang="en" sz="12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deadliest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pandemics in history: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➢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6.35+  million 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deaths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➢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Negatively impacted world economy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➢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Shocked financial markets, led to recessions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Popular US stock market benchmarks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assess the economic impact of COVID-19 on the US market: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➢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S&amp;P 500, Dow Jones Industrial Average,Nasdaq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Composite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Constant market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fluctuations + ongoing Covid-19 outbreak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similar research 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✖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updated findings and insights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Confounding variables analyses: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Preliminary comparison of magnitude of Covid-19 effects alone + the aggregated effects of other variables such as  US inflation rate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5970500" y="1492450"/>
            <a:ext cx="2377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offer advice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investment strategies to different stakeholders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" name="Google Shape;119;p28"/>
          <p:cNvGrpSpPr/>
          <p:nvPr/>
        </p:nvGrpSpPr>
        <p:grpSpPr>
          <a:xfrm>
            <a:off x="1406575" y="454338"/>
            <a:ext cx="3113100" cy="590400"/>
            <a:chOff x="875150" y="1182263"/>
            <a:chExt cx="3113100" cy="590400"/>
          </a:xfrm>
        </p:grpSpPr>
        <p:sp>
          <p:nvSpPr>
            <p:cNvPr id="120" name="Google Shape;120;p28"/>
            <p:cNvSpPr/>
            <p:nvPr/>
          </p:nvSpPr>
          <p:spPr>
            <a:xfrm>
              <a:off x="87515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8"/>
            <p:cNvSpPr txBox="1"/>
            <p:nvPr/>
          </p:nvSpPr>
          <p:spPr>
            <a:xfrm>
              <a:off x="1501125" y="1313513"/>
              <a:ext cx="2270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Research Significance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2" name="Google Shape;122;p28"/>
          <p:cNvGrpSpPr/>
          <p:nvPr/>
        </p:nvGrpSpPr>
        <p:grpSpPr>
          <a:xfrm>
            <a:off x="6241782" y="539238"/>
            <a:ext cx="420635" cy="420610"/>
            <a:chOff x="946175" y="3619500"/>
            <a:chExt cx="296975" cy="293825"/>
          </a:xfrm>
        </p:grpSpPr>
        <p:sp>
          <p:nvSpPr>
            <p:cNvPr id="123" name="Google Shape;123;p28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28"/>
          <p:cNvGrpSpPr/>
          <p:nvPr/>
        </p:nvGrpSpPr>
        <p:grpSpPr>
          <a:xfrm>
            <a:off x="5970517" y="2733113"/>
            <a:ext cx="2377163" cy="590400"/>
            <a:chOff x="5171900" y="1182263"/>
            <a:chExt cx="3113100" cy="590400"/>
          </a:xfrm>
        </p:grpSpPr>
        <p:sp>
          <p:nvSpPr>
            <p:cNvPr id="130" name="Google Shape;130;p28"/>
            <p:cNvSpPr/>
            <p:nvPr/>
          </p:nvSpPr>
          <p:spPr>
            <a:xfrm>
              <a:off x="517190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rgbClr val="E75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8"/>
            <p:cNvSpPr txBox="1"/>
            <p:nvPr/>
          </p:nvSpPr>
          <p:spPr>
            <a:xfrm>
              <a:off x="5792689" y="1313500"/>
              <a:ext cx="2270700" cy="327900"/>
            </a:xfrm>
            <a:prstGeom prst="rect">
              <a:avLst/>
            </a:prstGeom>
            <a:solidFill>
              <a:srgbClr val="E75B3C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Hypothesis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2" name="Google Shape;132;p28"/>
          <p:cNvSpPr txBox="1"/>
          <p:nvPr/>
        </p:nvSpPr>
        <p:spPr>
          <a:xfrm>
            <a:off x="5970500" y="3625100"/>
            <a:ext cx="23772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hypothesize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future Covid-19 waves could cause future potential market upheavals again.</a:t>
            </a:r>
            <a:endParaRPr/>
          </a:p>
        </p:txBody>
      </p:sp>
      <p:sp>
        <p:nvSpPr>
          <p:cNvPr id="133" name="Google Shape;133;p28"/>
          <p:cNvSpPr/>
          <p:nvPr/>
        </p:nvSpPr>
        <p:spPr>
          <a:xfrm>
            <a:off x="1606052" y="538591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28"/>
          <p:cNvGrpSpPr/>
          <p:nvPr/>
        </p:nvGrpSpPr>
        <p:grpSpPr>
          <a:xfrm>
            <a:off x="6236248" y="2818007"/>
            <a:ext cx="431703" cy="420622"/>
            <a:chOff x="946175" y="3253275"/>
            <a:chExt cx="298550" cy="296150"/>
          </a:xfrm>
        </p:grpSpPr>
        <p:sp>
          <p:nvSpPr>
            <p:cNvPr id="135" name="Google Shape;135;p28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311700" y="403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311700" y="1161000"/>
            <a:ext cx="2909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People fully vaccinated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 Jones Index: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Whole 2021 was recovery period.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stock started rising as the bulk of the US population started getting vaccinated.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2022, the Dow Jones and other stocks began to decrease. This has nothing to do with the vaccination rate, and instead correlates with the inflation rate, and other factors.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50" y="266513"/>
            <a:ext cx="4771299" cy="4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/>
          <p:nvPr/>
        </p:nvSpPr>
        <p:spPr>
          <a:xfrm>
            <a:off x="413600" y="152400"/>
            <a:ext cx="2095500" cy="4023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Correlation : 0.677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423150" y="4450200"/>
            <a:ext cx="2686200" cy="573600"/>
          </a:xfrm>
          <a:prstGeom prst="roundRect">
            <a:avLst>
              <a:gd fmla="val 50000" name="adj"/>
            </a:avLst>
          </a:prstGeom>
          <a:solidFill>
            <a:srgbClr val="D55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Strongly Correlated, Until 2022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/>
          <p:nvPr/>
        </p:nvSpPr>
        <p:spPr>
          <a:xfrm>
            <a:off x="457200" y="3932275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7"/>
          <p:cNvSpPr/>
          <p:nvPr/>
        </p:nvSpPr>
        <p:spPr>
          <a:xfrm>
            <a:off x="457200" y="2999983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/>
          <p:nvPr/>
        </p:nvSpPr>
        <p:spPr>
          <a:xfrm>
            <a:off x="457200" y="2067692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/>
          <p:nvPr/>
        </p:nvSpPr>
        <p:spPr>
          <a:xfrm>
            <a:off x="457200" y="1135400"/>
            <a:ext cx="2719800" cy="698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 txBox="1"/>
          <p:nvPr>
            <p:ph type="title"/>
          </p:nvPr>
        </p:nvSpPr>
        <p:spPr>
          <a:xfrm>
            <a:off x="457200" y="411475"/>
            <a:ext cx="8244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1261700" y="3169300"/>
            <a:ext cx="1770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Many Blocked Sites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131575" y="1304450"/>
            <a:ext cx="191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Large Amount of Data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1207800" y="2231775"/>
            <a:ext cx="1824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Many Null Values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1171775" y="4106275"/>
            <a:ext cx="1860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Inflation Rate Data   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07" name="Google Shape;407;p47"/>
          <p:cNvGrpSpPr/>
          <p:nvPr/>
        </p:nvGrpSpPr>
        <p:grpSpPr>
          <a:xfrm>
            <a:off x="742485" y="1314828"/>
            <a:ext cx="298169" cy="339253"/>
            <a:chOff x="1529350" y="258825"/>
            <a:chExt cx="423475" cy="481825"/>
          </a:xfrm>
        </p:grpSpPr>
        <p:sp>
          <p:nvSpPr>
            <p:cNvPr id="408" name="Google Shape;408;p4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0" name="Google Shape;410;p47"/>
          <p:cNvGrpSpPr/>
          <p:nvPr/>
        </p:nvGrpSpPr>
        <p:grpSpPr>
          <a:xfrm>
            <a:off x="716354" y="2246799"/>
            <a:ext cx="350431" cy="339887"/>
            <a:chOff x="3270675" y="841800"/>
            <a:chExt cx="497700" cy="482725"/>
          </a:xfrm>
        </p:grpSpPr>
        <p:sp>
          <p:nvSpPr>
            <p:cNvPr id="411" name="Google Shape;411;p47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4" name="Google Shape;414;p47"/>
          <p:cNvSpPr/>
          <p:nvPr/>
        </p:nvSpPr>
        <p:spPr>
          <a:xfrm>
            <a:off x="724732" y="41113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973" y="2571750"/>
            <a:ext cx="2818577" cy="1208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/>
          <p:nvPr/>
        </p:nvSpPr>
        <p:spPr>
          <a:xfrm>
            <a:off x="731621" y="3165312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>
            <a:off x="3626125" y="1135400"/>
            <a:ext cx="2160300" cy="6363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E9BD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number of variables, a lot of data to be collected to get better insights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3643288" y="2092450"/>
            <a:ext cx="2160300" cy="6363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FF80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sets scraped have Null values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3643288" y="3030975"/>
            <a:ext cx="2160300" cy="6363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5FD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of the sites we chose had blocked scraping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7"/>
          <p:cNvSpPr/>
          <p:nvPr/>
        </p:nvSpPr>
        <p:spPr>
          <a:xfrm>
            <a:off x="3626127" y="3969500"/>
            <a:ext cx="2466300" cy="6363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32AA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daily inflation rate data, could not map it on the same graph as the other datas collected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8"/>
          <p:cNvGrpSpPr/>
          <p:nvPr/>
        </p:nvGrpSpPr>
        <p:grpSpPr>
          <a:xfrm>
            <a:off x="265306" y="1893025"/>
            <a:ext cx="1332095" cy="590400"/>
            <a:chOff x="5171900" y="1182263"/>
            <a:chExt cx="3113100" cy="590400"/>
          </a:xfrm>
        </p:grpSpPr>
        <p:sp>
          <p:nvSpPr>
            <p:cNvPr id="426" name="Google Shape;426;p48"/>
            <p:cNvSpPr/>
            <p:nvPr/>
          </p:nvSpPr>
          <p:spPr>
            <a:xfrm>
              <a:off x="517190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8"/>
            <p:cNvSpPr txBox="1"/>
            <p:nvPr/>
          </p:nvSpPr>
          <p:spPr>
            <a:xfrm>
              <a:off x="5593075" y="1313513"/>
              <a:ext cx="2270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Deaths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8" name="Google Shape;428;p48"/>
          <p:cNvSpPr/>
          <p:nvPr/>
        </p:nvSpPr>
        <p:spPr>
          <a:xfrm>
            <a:off x="2131175" y="1113550"/>
            <a:ext cx="6382800" cy="6738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E9BD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amount of daily cases was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somewhat relevant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stock prices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around 2020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but ever since, the world has adjusted to the virus and we now can barely attribute market losses to daily infections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9" name="Google Shape;429;p48"/>
          <p:cNvGrpSpPr/>
          <p:nvPr/>
        </p:nvGrpSpPr>
        <p:grpSpPr>
          <a:xfrm>
            <a:off x="265264" y="1196950"/>
            <a:ext cx="1332095" cy="590400"/>
            <a:chOff x="875150" y="1182263"/>
            <a:chExt cx="3113100" cy="590400"/>
          </a:xfrm>
        </p:grpSpPr>
        <p:sp>
          <p:nvSpPr>
            <p:cNvPr id="430" name="Google Shape;430;p48"/>
            <p:cNvSpPr/>
            <p:nvPr/>
          </p:nvSpPr>
          <p:spPr>
            <a:xfrm>
              <a:off x="87515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rgbClr val="E9BD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8"/>
            <p:cNvSpPr txBox="1"/>
            <p:nvPr/>
          </p:nvSpPr>
          <p:spPr>
            <a:xfrm>
              <a:off x="1296350" y="1313513"/>
              <a:ext cx="2270700" cy="327900"/>
            </a:xfrm>
            <a:prstGeom prst="rect">
              <a:avLst/>
            </a:prstGeom>
            <a:solidFill>
              <a:srgbClr val="E9BD27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Cases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48"/>
          <p:cNvGrpSpPr/>
          <p:nvPr/>
        </p:nvGrpSpPr>
        <p:grpSpPr>
          <a:xfrm>
            <a:off x="6196957" y="461363"/>
            <a:ext cx="420635" cy="420610"/>
            <a:chOff x="946175" y="3619500"/>
            <a:chExt cx="296975" cy="293825"/>
          </a:xfrm>
        </p:grpSpPr>
        <p:sp>
          <p:nvSpPr>
            <p:cNvPr id="433" name="Google Shape;433;p48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8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8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8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8"/>
          <p:cNvSpPr/>
          <p:nvPr/>
        </p:nvSpPr>
        <p:spPr>
          <a:xfrm>
            <a:off x="2131175" y="1861750"/>
            <a:ext cx="6382800" cy="6321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daily death rate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did not make much of an impact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the economy. Although they correlate at some points, it’s the daily cases that really disrupted people’s lives and the economy.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8"/>
          <p:cNvSpPr/>
          <p:nvPr/>
        </p:nvSpPr>
        <p:spPr>
          <a:xfrm>
            <a:off x="265343" y="2589100"/>
            <a:ext cx="1332000" cy="5904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345750" y="2578700"/>
            <a:ext cx="116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Vaccination 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Rate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2" name="Google Shape;442;p48"/>
          <p:cNvGrpSpPr/>
          <p:nvPr/>
        </p:nvGrpSpPr>
        <p:grpSpPr>
          <a:xfrm>
            <a:off x="265299" y="3285120"/>
            <a:ext cx="1332095" cy="722472"/>
            <a:chOff x="875150" y="1182263"/>
            <a:chExt cx="3113100" cy="590400"/>
          </a:xfrm>
        </p:grpSpPr>
        <p:sp>
          <p:nvSpPr>
            <p:cNvPr id="443" name="Google Shape;443;p48"/>
            <p:cNvSpPr/>
            <p:nvPr/>
          </p:nvSpPr>
          <p:spPr>
            <a:xfrm>
              <a:off x="87515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8"/>
            <p:cNvSpPr txBox="1"/>
            <p:nvPr/>
          </p:nvSpPr>
          <p:spPr>
            <a:xfrm>
              <a:off x="1096753" y="1313513"/>
              <a:ext cx="26976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Inflation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48"/>
          <p:cNvSpPr/>
          <p:nvPr/>
        </p:nvSpPr>
        <p:spPr>
          <a:xfrm>
            <a:off x="2131175" y="2568250"/>
            <a:ext cx="6382800" cy="6321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was a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fairly strong correlation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the vaccination rate and S&amp;P 500, as well as the Dow Jones,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especially in 2021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when vaccines were starting to be made available.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2131175" y="3274750"/>
            <a:ext cx="6382800" cy="7224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the inflation rate skyrocketed to levels unseen in 40+ years in 2022, the stock indices fell considerably. These have a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strong negative correlation, in 2022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when inflation increased as a result of other internal and external factors.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" name="Google Shape;447;p48"/>
          <p:cNvGrpSpPr/>
          <p:nvPr/>
        </p:nvGrpSpPr>
        <p:grpSpPr>
          <a:xfrm>
            <a:off x="265273" y="4113220"/>
            <a:ext cx="1519815" cy="722472"/>
            <a:chOff x="875150" y="1182263"/>
            <a:chExt cx="3113100" cy="590400"/>
          </a:xfrm>
        </p:grpSpPr>
        <p:sp>
          <p:nvSpPr>
            <p:cNvPr id="448" name="Google Shape;448;p48"/>
            <p:cNvSpPr/>
            <p:nvPr/>
          </p:nvSpPr>
          <p:spPr>
            <a:xfrm>
              <a:off x="875150" y="1182263"/>
              <a:ext cx="3113100" cy="590400"/>
            </a:xfrm>
            <a:prstGeom prst="roundRect">
              <a:avLst>
                <a:gd fmla="val 50000" name="adj"/>
              </a:avLst>
            </a:prstGeom>
            <a:solidFill>
              <a:srgbClr val="D55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8"/>
            <p:cNvSpPr txBox="1"/>
            <p:nvPr/>
          </p:nvSpPr>
          <p:spPr>
            <a:xfrm>
              <a:off x="1096753" y="1313513"/>
              <a:ext cx="2697600" cy="327900"/>
            </a:xfrm>
            <a:prstGeom prst="rect">
              <a:avLst/>
            </a:prstGeom>
            <a:solidFill>
              <a:srgbClr val="D55800"/>
            </a:solidFill>
            <a:ln>
              <a:noFill/>
            </a:ln>
          </p:spPr>
          <p:txBody>
            <a:bodyPr anchorCtr="0" anchor="ctr" bIns="0" lIns="182875" spcFirstLastPara="1" rIns="18287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Timeframe was too wide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50" name="Google Shape;450;p48"/>
          <p:cNvSpPr/>
          <p:nvPr/>
        </p:nvSpPr>
        <p:spPr>
          <a:xfrm>
            <a:off x="2131175" y="4113275"/>
            <a:ext cx="6382800" cy="722400"/>
          </a:xfrm>
          <a:prstGeom prst="roundRect">
            <a:avLst>
              <a:gd fmla="val 7339" name="adj"/>
            </a:avLst>
          </a:prstGeom>
          <a:solidFill>
            <a:schemeClr val="lt1"/>
          </a:solidFill>
          <a:ln cap="flat" cmpd="sng" w="19050">
            <a:solidFill>
              <a:srgbClr val="D55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From our analysis we found that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lot of data we expected to correlate did not correlate strongly within the whole time frame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but correlated in certain years. E.g. the daily cases has a weak positive correlation with all indices, but had a strong negative correlation in 2020.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/>
          <p:nvPr/>
        </p:nvSpPr>
        <p:spPr>
          <a:xfrm>
            <a:off x="4417500" y="2884750"/>
            <a:ext cx="504774" cy="763531"/>
          </a:xfrm>
          <a:custGeom>
            <a:rect b="b" l="l" r="r" t="t"/>
            <a:pathLst>
              <a:path extrusionOk="0" h="27861" w="19766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49"/>
          <p:cNvSpPr/>
          <p:nvPr/>
        </p:nvSpPr>
        <p:spPr>
          <a:xfrm rot="5400000">
            <a:off x="6316200" y="2244100"/>
            <a:ext cx="941400" cy="3795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1A56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8" name="Google Shape;458;p49"/>
          <p:cNvSpPr/>
          <p:nvPr/>
        </p:nvSpPr>
        <p:spPr>
          <a:xfrm rot="-5400000">
            <a:off x="153325" y="1837225"/>
            <a:ext cx="2785800" cy="2136900"/>
          </a:xfrm>
          <a:prstGeom prst="round2SameRect">
            <a:avLst>
              <a:gd fmla="val 17662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4411434" y="1153327"/>
            <a:ext cx="487809" cy="783105"/>
          </a:xfrm>
          <a:custGeom>
            <a:rect b="b" l="l" r="r" t="t"/>
            <a:pathLst>
              <a:path extrusionOk="0" h="37211" w="21131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461" name="Google Shape;461;p49"/>
          <p:cNvSpPr/>
          <p:nvPr/>
        </p:nvSpPr>
        <p:spPr>
          <a:xfrm>
            <a:off x="4417489" y="1729051"/>
            <a:ext cx="472012" cy="663651"/>
          </a:xfrm>
          <a:custGeom>
            <a:rect b="b" l="l" r="r" t="t"/>
            <a:pathLst>
              <a:path extrusionOk="0" h="34029" w="19766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49"/>
          <p:cNvSpPr/>
          <p:nvPr/>
        </p:nvSpPr>
        <p:spPr>
          <a:xfrm rot="5400000">
            <a:off x="6516600" y="101851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49"/>
          <p:cNvSpPr/>
          <p:nvPr/>
        </p:nvSpPr>
        <p:spPr>
          <a:xfrm>
            <a:off x="2647950" y="1968904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4417489" y="1728801"/>
            <a:ext cx="472012" cy="663651"/>
          </a:xfrm>
          <a:custGeom>
            <a:rect b="b" l="l" r="r" t="t"/>
            <a:pathLst>
              <a:path extrusionOk="0" h="34029" w="19766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5" name="Google Shape;465;p49"/>
          <p:cNvSpPr/>
          <p:nvPr/>
        </p:nvSpPr>
        <p:spPr>
          <a:xfrm rot="5400000">
            <a:off x="6516450" y="677569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49"/>
          <p:cNvSpPr/>
          <p:nvPr/>
        </p:nvSpPr>
        <p:spPr>
          <a:xfrm>
            <a:off x="2647950" y="2424701"/>
            <a:ext cx="1769619" cy="423789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49"/>
          <p:cNvSpPr/>
          <p:nvPr/>
        </p:nvSpPr>
        <p:spPr>
          <a:xfrm>
            <a:off x="4417489" y="2305116"/>
            <a:ext cx="472012" cy="543379"/>
          </a:xfrm>
          <a:custGeom>
            <a:rect b="b" l="l" r="r" t="t"/>
            <a:pathLst>
              <a:path extrusionOk="0" h="27862" w="19766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4417489" y="2304661"/>
            <a:ext cx="472012" cy="543379"/>
          </a:xfrm>
          <a:custGeom>
            <a:rect b="b" l="l" r="r" t="t"/>
            <a:pathLst>
              <a:path extrusionOk="0" h="27862" w="19766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9" name="Google Shape;469;p49"/>
          <p:cNvSpPr/>
          <p:nvPr/>
        </p:nvSpPr>
        <p:spPr>
          <a:xfrm rot="5400000">
            <a:off x="6406350" y="1352613"/>
            <a:ext cx="763500" cy="381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2648025" y="2876670"/>
            <a:ext cx="1769619" cy="613764"/>
          </a:xfrm>
          <a:custGeom>
            <a:rect b="b" l="l" r="r" t="t"/>
            <a:pathLst>
              <a:path extrusionOk="0" h="21730" w="65378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1" name="Google Shape;471;p49"/>
          <p:cNvSpPr/>
          <p:nvPr/>
        </p:nvSpPr>
        <p:spPr>
          <a:xfrm rot="5400000">
            <a:off x="6516600" y="-473875"/>
            <a:ext cx="543000" cy="3797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5370725" y="1154500"/>
            <a:ext cx="2913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Analysing whether stock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 and 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sentiment correlates with Covid-19 data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3" name="Google Shape;473;p49"/>
          <p:cNvGrpSpPr/>
          <p:nvPr/>
        </p:nvGrpSpPr>
        <p:grpSpPr>
          <a:xfrm>
            <a:off x="2647941" y="1512633"/>
            <a:ext cx="1769619" cy="423789"/>
            <a:chOff x="2647950" y="1665074"/>
            <a:chExt cx="1769619" cy="423789"/>
          </a:xfrm>
        </p:grpSpPr>
        <p:sp>
          <p:nvSpPr>
            <p:cNvPr id="474" name="Google Shape;474;p49"/>
            <p:cNvSpPr/>
            <p:nvPr/>
          </p:nvSpPr>
          <p:spPr>
            <a:xfrm>
              <a:off x="2647950" y="1665074"/>
              <a:ext cx="1769619" cy="423789"/>
            </a:xfrm>
            <a:custGeom>
              <a:rect b="b" l="l" r="r" t="t"/>
              <a:pathLst>
                <a:path extrusionOk="0" h="21730" w="65378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" name="Google Shape;475;p49"/>
            <p:cNvSpPr txBox="1"/>
            <p:nvPr/>
          </p:nvSpPr>
          <p:spPr>
            <a:xfrm>
              <a:off x="2677213" y="1722900"/>
              <a:ext cx="17112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Sentiment Analysis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76" name="Google Shape;476;p49"/>
          <p:cNvSpPr txBox="1"/>
          <p:nvPr/>
        </p:nvSpPr>
        <p:spPr>
          <a:xfrm>
            <a:off x="5523025" y="1730550"/>
            <a:ext cx="2913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Setting of tariffs and barriers between the world’s the two biggest economies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5366200" y="2316150"/>
            <a:ext cx="31755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Covid waves in trading partner countries’  impact on US businesses and supply chains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5366200" y="3672400"/>
            <a:ext cx="3069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Studying the 2020 data alone would show a stronger correlation, as the economy was still in shock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2677213" y="20259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Sino-US Trade War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2677213" y="24820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Trading Partners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706975" y="2724160"/>
            <a:ext cx="17112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How to make the analysis more accurate?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2" name="Google Shape;482;p49"/>
          <p:cNvSpPr/>
          <p:nvPr/>
        </p:nvSpPr>
        <p:spPr>
          <a:xfrm>
            <a:off x="5046321" y="1257662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49"/>
          <p:cNvGrpSpPr/>
          <p:nvPr/>
        </p:nvGrpSpPr>
        <p:grpSpPr>
          <a:xfrm>
            <a:off x="5059119" y="1837414"/>
            <a:ext cx="351786" cy="326274"/>
            <a:chOff x="-62511900" y="4129100"/>
            <a:chExt cx="304050" cy="282000"/>
          </a:xfrm>
        </p:grpSpPr>
        <p:sp>
          <p:nvSpPr>
            <p:cNvPr id="484" name="Google Shape;484;p49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49"/>
          <p:cNvGrpSpPr/>
          <p:nvPr/>
        </p:nvGrpSpPr>
        <p:grpSpPr>
          <a:xfrm>
            <a:off x="5014880" y="3957844"/>
            <a:ext cx="382765" cy="367810"/>
            <a:chOff x="-62890750" y="3747425"/>
            <a:chExt cx="330825" cy="317900"/>
          </a:xfrm>
        </p:grpSpPr>
        <p:sp>
          <p:nvSpPr>
            <p:cNvPr id="490" name="Google Shape;490;p49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9"/>
          <p:cNvSpPr/>
          <p:nvPr/>
        </p:nvSpPr>
        <p:spPr>
          <a:xfrm>
            <a:off x="5032153" y="2391750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49"/>
          <p:cNvGrpSpPr/>
          <p:nvPr/>
        </p:nvGrpSpPr>
        <p:grpSpPr>
          <a:xfrm>
            <a:off x="1391301" y="2163711"/>
            <a:ext cx="342580" cy="339271"/>
            <a:chOff x="5049725" y="1435050"/>
            <a:chExt cx="486550" cy="481850"/>
          </a:xfrm>
        </p:grpSpPr>
        <p:sp>
          <p:nvSpPr>
            <p:cNvPr id="506" name="Google Shape;506;p4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10" name="Google Shape;510;p49"/>
          <p:cNvGrpSpPr/>
          <p:nvPr/>
        </p:nvGrpSpPr>
        <p:grpSpPr>
          <a:xfrm>
            <a:off x="5051830" y="3075769"/>
            <a:ext cx="366364" cy="367290"/>
            <a:chOff x="-61783350" y="3743950"/>
            <a:chExt cx="316650" cy="317450"/>
          </a:xfrm>
        </p:grpSpPr>
        <p:sp>
          <p:nvSpPr>
            <p:cNvPr id="511" name="Google Shape;511;p49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49"/>
          <p:cNvSpPr/>
          <p:nvPr/>
        </p:nvSpPr>
        <p:spPr>
          <a:xfrm>
            <a:off x="2647950" y="3518599"/>
            <a:ext cx="1769619" cy="783095"/>
          </a:xfrm>
          <a:custGeom>
            <a:rect b="b" l="l" r="r" t="t"/>
            <a:pathLst>
              <a:path extrusionOk="0" h="21730" w="65378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1A56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5856775" y="2962575"/>
            <a:ext cx="2525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stock indices fell at the beginning of 2022 could be due to the War, Inflation Rate and Oil Prices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9"/>
          <p:cNvSpPr txBox="1"/>
          <p:nvPr/>
        </p:nvSpPr>
        <p:spPr>
          <a:xfrm>
            <a:off x="2660482" y="3759763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Time-Specific Correlation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2706457" y="3028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Ukraine War &amp; Oil Prices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4394475" y="3518600"/>
            <a:ext cx="504774" cy="783094"/>
          </a:xfrm>
          <a:custGeom>
            <a:rect b="b" l="l" r="r" t="t"/>
            <a:pathLst>
              <a:path extrusionOk="0" h="34018" w="19766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4394476" y="3710225"/>
            <a:ext cx="504774" cy="902327"/>
          </a:xfrm>
          <a:custGeom>
            <a:rect b="b" l="l" r="r" t="t"/>
            <a:pathLst>
              <a:path extrusionOk="0" h="34018" w="19766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Citations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4" name="Google Shape;52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Banton, C. (2022).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Introduction to U.S. Stock Market Indexes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https://www.investopedia.com/insights/introduction-to-stock-market-indices/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Mathieu, E., Ritchie, H., Ortiz-Ospina, E. et al.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(2021)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global database of COVID-19 vaccinations. Nat Hum Behav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https://ourworldindata.org/covid-vaccinationshttps://ourworldindata.org/covid-vaccinations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Pydata Development Team. (2020).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pandas-datareader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https://pandas-datareader.readthedocs.io/en/latest/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Worldometers.info - USA Coronavirus Data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https://www.worldometers.info/coronavirus/country/us/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US inflation rates: 2000-2022: US inflation calculator. (2022, July 13). Retrieved July 17, 2022, from https://www.usinflationcalculator.com/inflation/current-inflation-rates/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4010" y="-10"/>
            <a:ext cx="913596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</p:pic>
      <p:sp>
        <p:nvSpPr>
          <p:cNvPr id="530" name="Google Shape;530;p51"/>
          <p:cNvSpPr txBox="1"/>
          <p:nvPr>
            <p:ph idx="4294967295" type="ctrTitle"/>
          </p:nvPr>
        </p:nvSpPr>
        <p:spPr>
          <a:xfrm>
            <a:off x="274938" y="285450"/>
            <a:ext cx="85941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solidFill>
                  <a:srgbClr val="FFFFFF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Questions and Answers</a:t>
            </a:r>
            <a:endParaRPr sz="3180">
              <a:solidFill>
                <a:srgbClr val="FFFFFF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457200" y="2495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4073650" y="17162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Business Value for Stakeholders</a:t>
            </a:r>
            <a:endParaRPr/>
          </a:p>
        </p:txBody>
      </p:sp>
      <p:sp>
        <p:nvSpPr>
          <p:cNvPr id="147" name="Google Shape;147;p29"/>
          <p:cNvSpPr/>
          <p:nvPr/>
        </p:nvSpPr>
        <p:spPr>
          <a:xfrm rot="10800000">
            <a:off x="457200" y="40525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4073650" y="32737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3510437" y="1509147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4474780" y="2276549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3510437" y="3043952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4474780" y="3811354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5485800" y="17821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Investors in the US Stock Market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6299200" y="2039350"/>
            <a:ext cx="2159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Investors and shareholders based worldwide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685800" y="2560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Stakeholders of Listed Companies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685800" y="2812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Employees, Employers, and Clients all over the world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485800" y="3492313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 &amp; Foreign Governments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685800" y="4303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Consulting Industry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4775175" y="2581813"/>
            <a:ext cx="55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3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3810825" y="1824125"/>
            <a:ext cx="55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3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3810825" y="3349200"/>
            <a:ext cx="55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3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775175" y="4116613"/>
            <a:ext cx="55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3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625425" y="892975"/>
            <a:ext cx="8061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5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will assess whether the</a:t>
            </a:r>
            <a:r>
              <a:rPr lang="en" sz="145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information extracted from this analysis can be used to offer investment strategies to different stakeholders on their investments about the future potential market upheavals as a result of Covid-19.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Collection Process</a:t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304800" y="2032225"/>
            <a:ext cx="8600400" cy="10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79730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2755713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4690125" y="1875325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473300" y="111010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Scraping Data from Relevant Websites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950350" y="3562350"/>
            <a:ext cx="20409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Importing: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Requests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BeautifulSoup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Pandas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Numpy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2803725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indexing/slicing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 null values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Extending </a:t>
            </a:r>
            <a:r>
              <a:rPr lang="en" sz="1200">
                <a:solidFill>
                  <a:schemeClr val="dk2"/>
                </a:solidFill>
              </a:rPr>
              <a:t>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4602375" y="3562350"/>
            <a:ext cx="161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Combining: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 DataFrames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Stock DataFrames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Inflation DataFrame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2431725" y="111010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Cleaning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4339425" y="111010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Creating Dataframes &amp; Plots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3223565" y="2343146"/>
            <a:ext cx="457195" cy="457205"/>
            <a:chOff x="1412450" y="1954475"/>
            <a:chExt cx="297750" cy="296175"/>
          </a:xfrm>
        </p:grpSpPr>
        <p:sp>
          <p:nvSpPr>
            <p:cNvPr id="180" name="Google Shape;180;p30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30"/>
          <p:cNvSpPr/>
          <p:nvPr/>
        </p:nvSpPr>
        <p:spPr>
          <a:xfrm>
            <a:off x="6624525" y="1875300"/>
            <a:ext cx="1392900" cy="13929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6300525" y="111010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Gaining Insights from Graphs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4" name="Google Shape;184;p30"/>
          <p:cNvGrpSpPr/>
          <p:nvPr/>
        </p:nvGrpSpPr>
        <p:grpSpPr>
          <a:xfrm>
            <a:off x="1265174" y="2354611"/>
            <a:ext cx="457200" cy="434335"/>
            <a:chOff x="-62890750" y="2296300"/>
            <a:chExt cx="330825" cy="317450"/>
          </a:xfrm>
        </p:grpSpPr>
        <p:sp>
          <p:nvSpPr>
            <p:cNvPr id="185" name="Google Shape;185;p30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5211354" y="2401812"/>
            <a:ext cx="350431" cy="339887"/>
            <a:chOff x="3270675" y="841800"/>
            <a:chExt cx="497700" cy="482725"/>
          </a:xfrm>
        </p:grpSpPr>
        <p:sp>
          <p:nvSpPr>
            <p:cNvPr id="189" name="Google Shape;189;p30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2" name="Google Shape;192;p30"/>
          <p:cNvSpPr/>
          <p:nvPr/>
        </p:nvSpPr>
        <p:spPr>
          <a:xfrm>
            <a:off x="7154151" y="2389775"/>
            <a:ext cx="350402" cy="339911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6512775" y="3617700"/>
            <a:ext cx="161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Inferring from: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Correlation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Covid-19 Variables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897900" y="3299000"/>
            <a:ext cx="7384200" cy="948000"/>
          </a:xfrm>
          <a:prstGeom prst="roundRect">
            <a:avLst>
              <a:gd fmla="val 50000" name="adj"/>
            </a:avLst>
          </a:prstGeom>
          <a:solidFill>
            <a:srgbClr val="32AA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97900" y="2353250"/>
            <a:ext cx="7325100" cy="948000"/>
          </a:xfrm>
          <a:prstGeom prst="roundRect">
            <a:avLst>
              <a:gd fmla="val 50000" name="adj"/>
            </a:avLst>
          </a:prstGeom>
          <a:solidFill>
            <a:srgbClr val="FFC6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897900" y="1407125"/>
            <a:ext cx="7325100" cy="948000"/>
          </a:xfrm>
          <a:prstGeom prst="roundRect">
            <a:avLst>
              <a:gd fmla="val 50000" name="adj"/>
            </a:avLst>
          </a:prstGeom>
          <a:solidFill>
            <a:srgbClr val="FF80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2049973" y="1549314"/>
            <a:ext cx="2080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Daily New Cases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130602" y="1530425"/>
            <a:ext cx="2561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First variable considered to make 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inferences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about the economy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2049973" y="2474765"/>
            <a:ext cx="2080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Daily New Deaths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130477" y="2474800"/>
            <a:ext cx="2561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Additional variable considered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2049973" y="3437997"/>
            <a:ext cx="2080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Vaccination Rate 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4130475" y="3419125"/>
            <a:ext cx="3881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helpful measure of society’s resistance to the virus as it can reduce Covid-19’s negative impact on the economy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1007822" y="1509060"/>
            <a:ext cx="709742" cy="747958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007822" y="2453089"/>
            <a:ext cx="709742" cy="747958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007822" y="3397517"/>
            <a:ext cx="709742" cy="747958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31"/>
          <p:cNvGrpSpPr/>
          <p:nvPr/>
        </p:nvGrpSpPr>
        <p:grpSpPr>
          <a:xfrm>
            <a:off x="1165010" y="1704350"/>
            <a:ext cx="394973" cy="416220"/>
            <a:chOff x="-3137650" y="2408950"/>
            <a:chExt cx="291450" cy="292125"/>
          </a:xfrm>
        </p:grpSpPr>
        <p:sp>
          <p:nvSpPr>
            <p:cNvPr id="212" name="Google Shape;212;p31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31"/>
          <p:cNvGrpSpPr/>
          <p:nvPr/>
        </p:nvGrpSpPr>
        <p:grpSpPr>
          <a:xfrm>
            <a:off x="1165253" y="2623363"/>
            <a:ext cx="394946" cy="407389"/>
            <a:chOff x="-6713450" y="2397900"/>
            <a:chExt cx="295375" cy="291450"/>
          </a:xfrm>
        </p:grpSpPr>
        <p:sp>
          <p:nvSpPr>
            <p:cNvPr id="218" name="Google Shape;218;p31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1"/>
          <p:cNvGrpSpPr/>
          <p:nvPr/>
        </p:nvGrpSpPr>
        <p:grpSpPr>
          <a:xfrm>
            <a:off x="1134121" y="3536782"/>
            <a:ext cx="457198" cy="472455"/>
            <a:chOff x="-65129950" y="2646800"/>
            <a:chExt cx="311125" cy="317425"/>
          </a:xfrm>
        </p:grpSpPr>
        <p:sp>
          <p:nvSpPr>
            <p:cNvPr id="221" name="Google Shape;221;p31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32AA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32AA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15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Variables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87525" y="3899075"/>
            <a:ext cx="2640900" cy="833100"/>
          </a:xfrm>
          <a:prstGeom prst="roundRect">
            <a:avLst>
              <a:gd fmla="val 50000" name="adj"/>
            </a:avLst>
          </a:prstGeom>
          <a:solidFill>
            <a:srgbClr val="5FD0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342375" y="3987500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253175" y="3099525"/>
            <a:ext cx="2640900" cy="833100"/>
          </a:xfrm>
          <a:prstGeom prst="roundRect">
            <a:avLst>
              <a:gd fmla="val 50000" name="adj"/>
            </a:avLst>
          </a:prstGeom>
          <a:solidFill>
            <a:srgbClr val="32AA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253175" y="2299450"/>
            <a:ext cx="2640900" cy="833100"/>
          </a:xfrm>
          <a:prstGeom prst="roundRect">
            <a:avLst>
              <a:gd fmla="val 50000" name="adj"/>
            </a:avLst>
          </a:prstGeom>
          <a:solidFill>
            <a:srgbClr val="FFC6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53175" y="1499375"/>
            <a:ext cx="2640900" cy="833100"/>
          </a:xfrm>
          <a:prstGeom prst="roundRect">
            <a:avLst>
              <a:gd fmla="val 50000" name="adj"/>
            </a:avLst>
          </a:prstGeom>
          <a:solidFill>
            <a:srgbClr val="FF80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969025" y="165222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S&amp;P 500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969025" y="2423137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NASDAQ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969025" y="322182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Dow Jones Index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999700" y="398772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Inflation Rate</a:t>
            </a: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311701" y="1587526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311701" y="2387351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342376" y="3187164"/>
            <a:ext cx="657319" cy="657286"/>
          </a:xfrm>
          <a:custGeom>
            <a:rect b="b" l="l" r="r" t="t"/>
            <a:pathLst>
              <a:path extrusionOk="0" h="20027" w="20028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57477" y="1763343"/>
            <a:ext cx="365770" cy="365770"/>
            <a:chOff x="-3137650" y="2408950"/>
            <a:chExt cx="291450" cy="292125"/>
          </a:xfrm>
        </p:grpSpPr>
        <p:sp>
          <p:nvSpPr>
            <p:cNvPr id="242" name="Google Shape;242;p32"/>
            <p:cNvSpPr/>
            <p:nvPr/>
          </p:nvSpPr>
          <p:spPr>
            <a:xfrm>
              <a:off x="-3137650" y="2408950"/>
              <a:ext cx="291450" cy="292125"/>
            </a:xfrm>
            <a:custGeom>
              <a:rect b="b" l="l" r="r" t="t"/>
              <a:pathLst>
                <a:path extrusionOk="0" h="11685" w="11658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-3104575" y="24428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-306990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-3035250" y="24428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-3002175" y="2442800"/>
              <a:ext cx="120525" cy="17350"/>
            </a:xfrm>
            <a:custGeom>
              <a:rect b="b" l="l" r="r" t="t"/>
              <a:pathLst>
                <a:path extrusionOk="0" h="694" w="482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457487" y="2533118"/>
            <a:ext cx="365774" cy="365774"/>
            <a:chOff x="1487200" y="4993750"/>
            <a:chExt cx="483125" cy="483125"/>
          </a:xfrm>
        </p:grpSpPr>
        <p:sp>
          <p:nvSpPr>
            <p:cNvPr id="248" name="Google Shape;248;p32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C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C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" name="Google Shape;250;p32"/>
          <p:cNvGrpSpPr/>
          <p:nvPr/>
        </p:nvGrpSpPr>
        <p:grpSpPr>
          <a:xfrm>
            <a:off x="488155" y="3337559"/>
            <a:ext cx="848531" cy="357988"/>
            <a:chOff x="-7244289" y="2434373"/>
            <a:chExt cx="685239" cy="291450"/>
          </a:xfrm>
        </p:grpSpPr>
        <p:sp>
          <p:nvSpPr>
            <p:cNvPr id="251" name="Google Shape;251;p32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32AA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-7244289" y="2434373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32AA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2"/>
          <p:cNvGrpSpPr/>
          <p:nvPr/>
        </p:nvGrpSpPr>
        <p:grpSpPr>
          <a:xfrm>
            <a:off x="488152" y="4133242"/>
            <a:ext cx="365770" cy="365749"/>
            <a:chOff x="-2060175" y="2768875"/>
            <a:chExt cx="291450" cy="292225"/>
          </a:xfrm>
        </p:grpSpPr>
        <p:sp>
          <p:nvSpPr>
            <p:cNvPr id="254" name="Google Shape;254;p32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D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D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850" y="773886"/>
            <a:ext cx="2778400" cy="1933164"/>
          </a:xfrm>
          <a:prstGeom prst="rect">
            <a:avLst/>
          </a:prstGeom>
          <a:noFill/>
          <a:ln cap="flat" cmpd="sng" w="9525">
            <a:solidFill>
              <a:srgbClr val="8D3C0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548" y="1652225"/>
            <a:ext cx="3158827" cy="1941125"/>
          </a:xfrm>
          <a:prstGeom prst="rect">
            <a:avLst/>
          </a:prstGeom>
          <a:noFill/>
          <a:ln cap="flat" cmpd="sng" w="9525">
            <a:solidFill>
              <a:srgbClr val="8D3C0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375" y="3044422"/>
            <a:ext cx="2778400" cy="1653803"/>
          </a:xfrm>
          <a:prstGeom prst="rect">
            <a:avLst/>
          </a:prstGeom>
          <a:noFill/>
          <a:ln cap="flat" cmpd="sng" w="9525">
            <a:solidFill>
              <a:srgbClr val="8D3C0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Covid-19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57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bs4 to scrape the daily new cases and deaths displayed on worldometers.com.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https://www.worldometers.info/coronavirus/country/us/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(i) extracting the data from the URL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(ii) converting it into a dataframe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" y="3168975"/>
            <a:ext cx="3321976" cy="1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 rotWithShape="1">
          <a:blip r:embed="rId5">
            <a:alphaModFix/>
          </a:blip>
          <a:srcRect b="0" l="0" r="17369" t="2123"/>
          <a:stretch/>
        </p:blipFill>
        <p:spPr>
          <a:xfrm>
            <a:off x="6060800" y="537350"/>
            <a:ext cx="2926143" cy="2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2096" y="3267889"/>
            <a:ext cx="4140032" cy="130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rot="-575757">
            <a:off x="3736866" y="3882886"/>
            <a:ext cx="338334" cy="1855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 rot="-3112793">
            <a:off x="5930917" y="2885911"/>
            <a:ext cx="338241" cy="18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Covid-19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11700" y="1152475"/>
            <a:ext cx="57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a .csv file to find the vaccination rates.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https://www.worldometers.info/coronavirus/country/us/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(i) narrowing down the information using iloc,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cleaning data, removing null values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(ii) changing the datetime format to match the datetime format of the stock dataframe before merging them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2" y="3010400"/>
            <a:ext cx="5216351" cy="19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950" y="542200"/>
            <a:ext cx="2818500" cy="278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 rot="-3821091">
            <a:off x="5739562" y="3042601"/>
            <a:ext cx="338365" cy="18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1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Preprocessing &amp; Cleaning: Stocks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587425"/>
            <a:ext cx="8520600" cy="4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 extraction by calling the pandas-datareader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library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extract data from Yahoo Finance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               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ExtractIng  market data (S&amp;_500)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50" y="1132200"/>
            <a:ext cx="5186475" cy="266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/>
          <p:nvPr/>
        </p:nvSpPr>
        <p:spPr>
          <a:xfrm rot="5403048">
            <a:off x="2974330" y="1008136"/>
            <a:ext cx="338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 rot="6095">
            <a:off x="3513768" y="3936687"/>
            <a:ext cx="338401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275" y="1000487"/>
            <a:ext cx="5186475" cy="36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